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8" r:id="rId11"/>
    <p:sldId id="263" r:id="rId12"/>
    <p:sldId id="264" r:id="rId13"/>
    <p:sldId id="267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64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A97DB6-F07B-467E-9704-2A1EFB45AD8E}" type="datetimeFigureOut">
              <a:rPr lang="en-US" smtClean="0"/>
              <a:t>10/29/2012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3EA7E8-521B-49C3-90CA-30D4940EE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038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3EA7E8-521B-49C3-90CA-30D4940EED8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227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00276-A97D-41D4-9AEB-5694EBA21E65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D8628-696C-4F44-96A7-4D7547972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00276-A97D-41D4-9AEB-5694EBA21E65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D8628-696C-4F44-96A7-4D7547972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00276-A97D-41D4-9AEB-5694EBA21E65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D8628-696C-4F44-96A7-4D7547972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00276-A97D-41D4-9AEB-5694EBA21E65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D8628-696C-4F44-96A7-4D7547972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00276-A97D-41D4-9AEB-5694EBA21E65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D8628-696C-4F44-96A7-4D7547972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00276-A97D-41D4-9AEB-5694EBA21E65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D8628-696C-4F44-96A7-4D7547972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00276-A97D-41D4-9AEB-5694EBA21E65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D8628-696C-4F44-96A7-4D7547972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00276-A97D-41D4-9AEB-5694EBA21E65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D8628-696C-4F44-96A7-4D7547972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00276-A97D-41D4-9AEB-5694EBA21E65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D8628-696C-4F44-96A7-4D7547972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00276-A97D-41D4-9AEB-5694EBA21E65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D8628-696C-4F44-96A7-4D7547972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00276-A97D-41D4-9AEB-5694EBA21E65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D8628-696C-4F44-96A7-4D7547972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00276-A97D-41D4-9AEB-5694EBA21E65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D8628-696C-4F44-96A7-4D7547972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Unit 4: Company Law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Fundamental Changes in a Company</a:t>
            </a:r>
            <a:endParaRPr lang="en-US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Language Notes: Vocabulary for Listening 1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b="1" i="1" dirty="0" smtClean="0"/>
              <a:t>Due diligence</a:t>
            </a:r>
            <a:r>
              <a:rPr lang="en-US" sz="2400" i="1" dirty="0" smtClean="0"/>
              <a:t>: a fair attempt or reasonable care or attention to a matter (issue). In legal English it has come to refer to  the process of gathering information before a fundamental change in a company</a:t>
            </a:r>
          </a:p>
          <a:p>
            <a:pPr>
              <a:buNone/>
            </a:pPr>
            <a:r>
              <a:rPr lang="en-US" sz="2400" b="1" i="1" dirty="0" smtClean="0"/>
              <a:t>To verify</a:t>
            </a:r>
            <a:r>
              <a:rPr lang="en-US" sz="2400" i="1" dirty="0" smtClean="0"/>
              <a:t>: to affirm something formally or under oath</a:t>
            </a:r>
          </a:p>
          <a:p>
            <a:pPr>
              <a:buNone/>
            </a:pPr>
            <a:r>
              <a:rPr lang="en-US" sz="2400" b="1" i="1" dirty="0" smtClean="0"/>
              <a:t>Intellectual property</a:t>
            </a:r>
            <a:r>
              <a:rPr lang="en-US" sz="2400" i="1" dirty="0" smtClean="0"/>
              <a:t>: refers to products of the intellect which has some commercial value, such as patents, business methods or industrial processes</a:t>
            </a:r>
          </a:p>
          <a:p>
            <a:pPr>
              <a:buNone/>
            </a:pPr>
            <a:r>
              <a:rPr lang="en-US" sz="2400" b="1" i="1" dirty="0" smtClean="0"/>
              <a:t>Warranty</a:t>
            </a:r>
            <a:r>
              <a:rPr lang="en-US" sz="2400" i="1" dirty="0" smtClean="0"/>
              <a:t>: a written statement of assurance</a:t>
            </a:r>
          </a:p>
          <a:p>
            <a:pPr>
              <a:buNone/>
            </a:pPr>
            <a:r>
              <a:rPr lang="en-US" sz="2400" b="1" i="1" dirty="0" smtClean="0"/>
              <a:t>To attest to (something)</a:t>
            </a:r>
            <a:r>
              <a:rPr lang="en-US" sz="2400" i="1" dirty="0" smtClean="0"/>
              <a:t>: is to confirm that it is genuine, typically in writing</a:t>
            </a:r>
          </a:p>
          <a:p>
            <a:pPr>
              <a:buNone/>
            </a:pPr>
            <a:r>
              <a:rPr lang="en-US" sz="2400" b="1" i="1" dirty="0" smtClean="0"/>
              <a:t>Indemnities</a:t>
            </a:r>
            <a:r>
              <a:rPr lang="en-US" sz="2400" i="1" dirty="0" smtClean="0"/>
              <a:t>: actions whereby someone is compensated fairly for what they have lost or is protected (i.e. insured against) from any such future losses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Listening 1: Explaining the legal aspects of an acquisition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endParaRPr lang="en-US" sz="2400" dirty="0"/>
          </a:p>
          <a:p>
            <a:pPr>
              <a:buNone/>
            </a:pPr>
            <a:r>
              <a:rPr lang="en-US" sz="2400" dirty="0" smtClean="0"/>
              <a:t>A lawyer’s involvement in the mergers and acquisitions of companies often entails (involves) communicating with the parties (entities) concerned: i.e., a lawyer may explain to the owner of a company what procedures have to be completed in the course of an acquisition or inform shareholders how the changes resulting from a merger will affect them. 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Text Analysis: Beginning a presentation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In Listening 1, the lawyer began his presentation by introducing himself and his topic. After this, he provided an </a:t>
            </a:r>
            <a:r>
              <a:rPr lang="en-US" sz="2400" b="1" i="1" dirty="0" smtClean="0"/>
              <a:t>overview</a:t>
            </a:r>
            <a:r>
              <a:rPr lang="en-US" sz="2400" dirty="0" smtClean="0"/>
              <a:t> (summary) of the points that he planned </a:t>
            </a:r>
            <a:r>
              <a:rPr lang="en-US" sz="2400" b="1" i="1" dirty="0" smtClean="0"/>
              <a:t>to cover </a:t>
            </a:r>
            <a:r>
              <a:rPr lang="en-US" sz="2400" dirty="0" smtClean="0"/>
              <a:t>(talk about; deal with). He also informed his listeners about general </a:t>
            </a:r>
            <a:r>
              <a:rPr lang="en-US" sz="2400" b="1" i="1" dirty="0" smtClean="0"/>
              <a:t>matters </a:t>
            </a:r>
            <a:r>
              <a:rPr lang="en-US" sz="2400" i="1" dirty="0" smtClean="0"/>
              <a:t>(issues)</a:t>
            </a:r>
            <a:r>
              <a:rPr lang="en-US" sz="2400" dirty="0" smtClean="0"/>
              <a:t> that are related to his presentation, such as whether there would be a break or if questions were permitted. </a:t>
            </a:r>
            <a:endParaRPr lang="en-US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Reading 2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Scan the text and discuss in pairs the two questions in part 10. </a:t>
            </a:r>
          </a:p>
          <a:p>
            <a:endParaRPr lang="en-US" sz="2400" dirty="0"/>
          </a:p>
          <a:p>
            <a:r>
              <a:rPr lang="en-US" sz="2400" dirty="0" smtClean="0"/>
              <a:t>(8 min)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Listening 2: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Checklists are useful tools for making sure that proper procedures are being followed and that the necessary documents are being </a:t>
            </a:r>
            <a:r>
              <a:rPr lang="en-US" sz="2400" b="1" i="1" dirty="0" smtClean="0"/>
              <a:t>drawn up </a:t>
            </a:r>
            <a:r>
              <a:rPr lang="en-US" sz="2400" dirty="0" smtClean="0"/>
              <a:t>(</a:t>
            </a:r>
            <a:r>
              <a:rPr lang="en-US" sz="2400" i="1" dirty="0" smtClean="0"/>
              <a:t>written</a:t>
            </a:r>
            <a:r>
              <a:rPr lang="en-US" sz="2400" dirty="0" smtClean="0"/>
              <a:t>). Once an issue has been </a:t>
            </a:r>
            <a:r>
              <a:rPr lang="en-US" sz="2400" b="1" i="1" dirty="0" smtClean="0"/>
              <a:t>addressed</a:t>
            </a:r>
            <a:r>
              <a:rPr lang="en-US" sz="2400" dirty="0" smtClean="0"/>
              <a:t> (</a:t>
            </a:r>
            <a:r>
              <a:rPr lang="en-US" sz="2400" i="1" dirty="0" smtClean="0"/>
              <a:t>discussed; made known</a:t>
            </a:r>
            <a:r>
              <a:rPr lang="en-US" sz="2400" dirty="0" smtClean="0"/>
              <a:t>), the box is ticked to confirm that the particular matter has been considered.</a:t>
            </a:r>
          </a:p>
          <a:p>
            <a:endParaRPr lang="en-US" sz="2400" dirty="0" smtClean="0"/>
          </a:p>
          <a:p>
            <a:r>
              <a:rPr lang="en-US" sz="2400" dirty="0" smtClean="0"/>
              <a:t>While listening, complete the boxes with the correct words or phrases.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Reading 3: Meeting Minutes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When fundamental changes are made to a company, meetings must be </a:t>
            </a:r>
            <a:r>
              <a:rPr lang="en-US" sz="2400" b="1" i="1" dirty="0" smtClean="0"/>
              <a:t>convened</a:t>
            </a:r>
            <a:r>
              <a:rPr lang="en-US" sz="2400" dirty="0" smtClean="0"/>
              <a:t> (</a:t>
            </a:r>
            <a:r>
              <a:rPr lang="en-US" sz="2400" i="1" dirty="0" smtClean="0"/>
              <a:t>brought together</a:t>
            </a:r>
            <a:r>
              <a:rPr lang="en-US" sz="2400" dirty="0" smtClean="0"/>
              <a:t>) so that issues can be voted on. The official record of such a meeting is called the</a:t>
            </a:r>
            <a:r>
              <a:rPr lang="en-US" sz="2400" b="1" i="1" dirty="0" smtClean="0"/>
              <a:t> minutes</a:t>
            </a:r>
            <a:r>
              <a:rPr lang="en-US" sz="2400" dirty="0" smtClean="0"/>
              <a:t>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Language Use 2: Collocations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 numCol="2">
            <a:normAutofit/>
          </a:bodyPr>
          <a:lstStyle/>
          <a:p>
            <a:pPr>
              <a:buNone/>
            </a:pPr>
            <a:r>
              <a:rPr lang="en-US" sz="2400" dirty="0" smtClean="0"/>
              <a:t> </a:t>
            </a:r>
          </a:p>
          <a:p>
            <a:pPr algn="ctr">
              <a:buNone/>
            </a:pPr>
            <a:r>
              <a:rPr lang="en-US" sz="2400" dirty="0" smtClean="0"/>
              <a:t>a meeting</a:t>
            </a:r>
            <a:endParaRPr lang="en-US" sz="2400" dirty="0" smtClean="0"/>
          </a:p>
          <a:p>
            <a:pPr>
              <a:buNone/>
            </a:pPr>
            <a:r>
              <a:rPr lang="en-US" sz="2400" dirty="0"/>
              <a:t>	</a:t>
            </a:r>
            <a:r>
              <a:rPr lang="en-US" sz="2400" dirty="0" smtClean="0"/>
              <a:t>	</a:t>
            </a: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r>
              <a:rPr lang="en-US" sz="2400" dirty="0" smtClean="0"/>
              <a:t>a resolution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Winding up the Lesson…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/>
              <a:t>	</a:t>
            </a:r>
            <a:r>
              <a:rPr lang="en-US" sz="2400" dirty="0" smtClean="0"/>
              <a:t>	If time in class, refer to </a:t>
            </a:r>
            <a:r>
              <a:rPr lang="en-US" sz="2400" b="1" i="1" dirty="0" smtClean="0"/>
              <a:t>Standard Phrases for opening and closing letters and emails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…also, </a:t>
            </a:r>
            <a:r>
              <a:rPr lang="en-US" sz="2400" b="1" i="1" dirty="0" smtClean="0"/>
              <a:t>Language focus </a:t>
            </a:r>
            <a:r>
              <a:rPr lang="en-US" sz="2400" dirty="0" smtClean="0"/>
              <a:t>pp. 60,61</a:t>
            </a:r>
          </a:p>
          <a:p>
            <a:pPr>
              <a:buNone/>
            </a:pPr>
            <a:endParaRPr lang="en-US" sz="2400" dirty="0"/>
          </a:p>
          <a:p>
            <a:pPr>
              <a:buNone/>
            </a:pPr>
            <a:r>
              <a:rPr lang="en-US" sz="2400" b="1" dirty="0" smtClean="0"/>
              <a:t>Assignment: </a:t>
            </a:r>
          </a:p>
          <a:p>
            <a:pPr>
              <a:buNone/>
            </a:pPr>
            <a:r>
              <a:rPr lang="en-US" sz="2400" dirty="0"/>
              <a:t>	</a:t>
            </a:r>
            <a:r>
              <a:rPr lang="en-US" sz="2400" dirty="0" smtClean="0"/>
              <a:t>	Refer to Text analysis on p. 51.  </a:t>
            </a:r>
            <a:r>
              <a:rPr lang="tr-TR" sz="2400" dirty="0" smtClean="0"/>
              <a:t>Begin to think about </a:t>
            </a:r>
            <a:r>
              <a:rPr lang="en-US" sz="2400" dirty="0" smtClean="0"/>
              <a:t>a short </a:t>
            </a:r>
            <a:r>
              <a:rPr lang="en-US" sz="2400" b="1" i="1" dirty="0" smtClean="0"/>
              <a:t>presentation</a:t>
            </a:r>
            <a:r>
              <a:rPr lang="en-US" sz="2400" dirty="0" smtClean="0"/>
              <a:t> on an area of your expertise or on a similar topic of your choice. It should be about 7 minutes and include a short </a:t>
            </a:r>
            <a:r>
              <a:rPr lang="en-US" sz="2400" dirty="0" err="1"/>
              <a:t>P</a:t>
            </a:r>
            <a:r>
              <a:rPr lang="en-US" sz="2400" dirty="0" err="1" smtClean="0"/>
              <a:t>owerpoint</a:t>
            </a:r>
            <a:r>
              <a:rPr lang="en-US" sz="2400" dirty="0" smtClean="0"/>
              <a:t> or </a:t>
            </a:r>
            <a:r>
              <a:rPr lang="en-US" sz="2400" dirty="0" err="1" smtClean="0"/>
              <a:t>Prezi</a:t>
            </a:r>
            <a:r>
              <a:rPr lang="en-US" sz="2400" dirty="0" smtClean="0"/>
              <a:t>. </a:t>
            </a:r>
            <a:r>
              <a:rPr lang="tr-TR" sz="2400" dirty="0" smtClean="0"/>
              <a:t> They will be</a:t>
            </a:r>
            <a:r>
              <a:rPr lang="en-US" sz="2400" dirty="0" smtClean="0"/>
              <a:t> presented in Weeks </a:t>
            </a:r>
            <a:r>
              <a:rPr lang="tr-TR" sz="2400" dirty="0"/>
              <a:t>7</a:t>
            </a:r>
            <a:r>
              <a:rPr lang="en-US" sz="2400" dirty="0" smtClean="0"/>
              <a:t> and </a:t>
            </a:r>
            <a:r>
              <a:rPr lang="tr-TR" sz="2400" dirty="0" smtClean="0"/>
              <a:t>8. They wll be then</a:t>
            </a:r>
            <a:r>
              <a:rPr lang="en-US" sz="2400" dirty="0" smtClean="0"/>
              <a:t> posted on the class Wiki</a:t>
            </a:r>
            <a:r>
              <a:rPr lang="tr-TR" sz="2400" dirty="0" smtClean="0"/>
              <a:t>. 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Reading 1: Intro to Changes in a Company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This unit deals with those changes in a company that are of particular relevance to lawyers, i.e. changes that are potentially controversial and tend to be tightly regulated by law. These include </a:t>
            </a:r>
            <a:r>
              <a:rPr lang="en-US" sz="2400" b="1" i="1" dirty="0" smtClean="0"/>
              <a:t>liquidation</a:t>
            </a:r>
            <a:r>
              <a:rPr lang="en-US" sz="2400" dirty="0" smtClean="0"/>
              <a:t> (concluding a company’s affairs and selling its assets) of a company and </a:t>
            </a:r>
            <a:r>
              <a:rPr lang="en-US" sz="2400" b="1" i="1" dirty="0" smtClean="0"/>
              <a:t>constitutional amendments</a:t>
            </a:r>
            <a:r>
              <a:rPr lang="en-US" sz="2400" dirty="0" smtClean="0"/>
              <a:t> (such as changing a company’s name  or capital structure). </a:t>
            </a:r>
          </a:p>
          <a:p>
            <a:endParaRPr lang="en-US" sz="2400" dirty="0"/>
          </a:p>
          <a:p>
            <a:r>
              <a:rPr lang="en-US" sz="2400" dirty="0" smtClean="0"/>
              <a:t>One such amendment is discussed in Listening 2 and Reading 3: increasing the </a:t>
            </a:r>
            <a:r>
              <a:rPr lang="en-US" sz="2400" b="1" i="1" dirty="0" smtClean="0"/>
              <a:t>authorized share capital </a:t>
            </a:r>
            <a:r>
              <a:rPr lang="en-US" sz="2400" dirty="0" smtClean="0"/>
              <a:t>of a company by amending its </a:t>
            </a:r>
            <a:r>
              <a:rPr lang="en-US" sz="2400" b="1" i="1" dirty="0" smtClean="0"/>
              <a:t>capital clause </a:t>
            </a:r>
            <a:r>
              <a:rPr lang="en-US" sz="2400" dirty="0" smtClean="0"/>
              <a:t>(a clause in a company's </a:t>
            </a:r>
            <a:r>
              <a:rPr lang="en-US" sz="2400" i="1" dirty="0" smtClean="0"/>
              <a:t>memorandum of association</a:t>
            </a:r>
            <a:r>
              <a:rPr lang="en-US" sz="2400" dirty="0" smtClean="0"/>
              <a:t> that states the amount of the company's </a:t>
            </a:r>
            <a:r>
              <a:rPr lang="en-US" sz="2400" i="1" dirty="0" smtClean="0"/>
              <a:t>equity</a:t>
            </a:r>
            <a:r>
              <a:rPr lang="en-US" sz="2400" dirty="0" smtClean="0"/>
              <a:t> and its division into shares)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5635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Reading 1: Intro to Changes in a Company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Often the most important fundamental changes to a company involve buying another company or being bought itself.</a:t>
            </a:r>
          </a:p>
          <a:p>
            <a:endParaRPr lang="en-US" sz="2400" dirty="0"/>
          </a:p>
          <a:p>
            <a:r>
              <a:rPr lang="en-US" sz="2400" dirty="0" smtClean="0"/>
              <a:t>The three ways of buying a company are…</a:t>
            </a:r>
          </a:p>
          <a:p>
            <a:pPr>
              <a:buNone/>
            </a:pPr>
            <a:endParaRPr lang="en-US" sz="2400" dirty="0" smtClean="0"/>
          </a:p>
          <a:p>
            <a:pPr lvl="1"/>
            <a:r>
              <a:rPr lang="en-US" sz="2400" dirty="0" smtClean="0"/>
              <a:t>A. </a:t>
            </a:r>
            <a:r>
              <a:rPr lang="en-US" sz="2400" b="1" i="1" dirty="0" smtClean="0"/>
              <a:t>acquisition of controlling shares</a:t>
            </a:r>
          </a:p>
          <a:p>
            <a:pPr lvl="1"/>
            <a:r>
              <a:rPr lang="en-US" sz="2400" dirty="0" smtClean="0"/>
              <a:t>B</a:t>
            </a:r>
            <a:r>
              <a:rPr lang="en-US" sz="2400" b="1" i="1" dirty="0" smtClean="0"/>
              <a:t>. merger</a:t>
            </a:r>
          </a:p>
          <a:p>
            <a:pPr lvl="1"/>
            <a:r>
              <a:rPr lang="en-US" sz="2400" dirty="0" smtClean="0"/>
              <a:t>C</a:t>
            </a:r>
            <a:r>
              <a:rPr lang="en-US" sz="2400" b="1" i="1" dirty="0" smtClean="0"/>
              <a:t>. sale of substantially all assets*</a:t>
            </a:r>
          </a:p>
          <a:p>
            <a:pPr lvl="1"/>
            <a:endParaRPr lang="en-US" sz="2400" b="1" i="1" dirty="0"/>
          </a:p>
          <a:p>
            <a:pPr lvl="1">
              <a:buNone/>
            </a:pPr>
            <a:r>
              <a:rPr lang="en-US" sz="2400" b="1" i="1" dirty="0" smtClean="0"/>
              <a:t>*</a:t>
            </a:r>
            <a:r>
              <a:rPr lang="en-US" sz="2400" i="1" dirty="0" smtClean="0"/>
              <a:t>also a de-facto merger; discussed in Reading 4</a:t>
            </a:r>
          </a:p>
          <a:p>
            <a:pPr lvl="1"/>
            <a:endParaRPr lang="en-US" sz="2400" b="1" i="1" dirty="0"/>
          </a:p>
          <a:p>
            <a:pPr lvl="1"/>
            <a:endParaRPr lang="en-US" sz="2400" b="1" i="1" dirty="0" smtClean="0"/>
          </a:p>
          <a:p>
            <a:pPr lvl="1">
              <a:buNone/>
            </a:pPr>
            <a:endParaRPr lang="en-US" sz="2400" b="1" i="1" dirty="0" smtClean="0"/>
          </a:p>
          <a:p>
            <a:pPr lvl="1"/>
            <a:endParaRPr lang="en-US" sz="2000" b="1" i="1" dirty="0"/>
          </a:p>
          <a:p>
            <a:pPr lvl="1"/>
            <a:endParaRPr lang="en-US" sz="20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Reading 1: Intro to Changes in a Company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r>
              <a:rPr lang="en-US" sz="2400" i="1" dirty="0" smtClean="0"/>
              <a:t>acquisition of controlling shares:   </a:t>
            </a:r>
            <a:r>
              <a:rPr lang="en-US" sz="2400" b="1" i="1" dirty="0" smtClean="0"/>
              <a:t>the acquiring company (acquirer) has control over the acquired company (target) through share purchase, however, </a:t>
            </a:r>
            <a:r>
              <a:rPr lang="en-US" sz="2400" b="1" i="1" u="sng" dirty="0" smtClean="0"/>
              <a:t>the two companies remain to separate legal entities</a:t>
            </a:r>
          </a:p>
          <a:p>
            <a:endParaRPr lang="en-US" sz="2400" b="1" i="1" dirty="0"/>
          </a:p>
          <a:p>
            <a:r>
              <a:rPr lang="en-US" sz="2400" i="1" dirty="0"/>
              <a:t>m</a:t>
            </a:r>
            <a:r>
              <a:rPr lang="en-US" sz="2400" i="1" dirty="0" smtClean="0"/>
              <a:t>erger</a:t>
            </a:r>
            <a:r>
              <a:rPr lang="en-US" sz="2400" b="1" i="1" dirty="0" smtClean="0"/>
              <a:t>:   is similar to the former except that the acquired company ceases to exist as a distinct legal entity</a:t>
            </a:r>
          </a:p>
          <a:p>
            <a:endParaRPr lang="en-US" sz="2400" b="1" i="1" dirty="0"/>
          </a:p>
          <a:p>
            <a:r>
              <a:rPr lang="en-US" sz="2400" i="1" dirty="0"/>
              <a:t>a</a:t>
            </a:r>
            <a:r>
              <a:rPr lang="en-US" sz="2400" i="1" dirty="0" smtClean="0"/>
              <a:t> sale of substantially all assets</a:t>
            </a:r>
            <a:r>
              <a:rPr lang="en-US" sz="2400" dirty="0" smtClean="0"/>
              <a:t>: </a:t>
            </a:r>
            <a:r>
              <a:rPr lang="en-US" sz="2400" b="1" i="1" dirty="0" smtClean="0"/>
              <a:t> does not involve shares, but rather the company’s assets (property, equipment,  and intangible assets such as trademarks or brands)</a:t>
            </a:r>
            <a:endParaRPr lang="en-US" sz="2400" i="1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Language Notes: Prepositions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r>
              <a:rPr lang="en-US" sz="2400" b="1" i="1" dirty="0" smtClean="0"/>
              <a:t>In contrast to...</a:t>
            </a:r>
          </a:p>
          <a:p>
            <a:r>
              <a:rPr lang="en-US" sz="2400" b="1" i="1" dirty="0" smtClean="0"/>
              <a:t>unlike…		</a:t>
            </a:r>
          </a:p>
          <a:p>
            <a:r>
              <a:rPr lang="en-US" sz="2400" b="1" i="1" dirty="0" smtClean="0"/>
              <a:t>as opposed to… 		</a:t>
            </a:r>
          </a:p>
          <a:p>
            <a:endParaRPr lang="en-US" sz="2400" b="1" i="1" dirty="0"/>
          </a:p>
          <a:p>
            <a:r>
              <a:rPr lang="en-US" sz="2400" b="1" i="1" dirty="0" smtClean="0"/>
              <a:t>ex. “In contrast to </a:t>
            </a:r>
            <a:r>
              <a:rPr lang="en-US" sz="2400" dirty="0" smtClean="0"/>
              <a:t>a hostile takeover, in a friendly takeover, the management are </a:t>
            </a:r>
            <a:r>
              <a:rPr lang="en-US" sz="2400" b="1" i="1" dirty="0" smtClean="0"/>
              <a:t>in favor of </a:t>
            </a:r>
            <a:r>
              <a:rPr lang="en-US" sz="2400" dirty="0" smtClean="0"/>
              <a:t>the merger.”</a:t>
            </a:r>
          </a:p>
          <a:p>
            <a:r>
              <a:rPr lang="en-US" sz="2400" b="1" i="1" dirty="0"/>
              <a:t>e</a:t>
            </a:r>
            <a:r>
              <a:rPr lang="en-US" sz="2400" b="1" i="1" dirty="0" smtClean="0"/>
              <a:t>x. </a:t>
            </a:r>
            <a:r>
              <a:rPr lang="en-US" sz="2400" dirty="0" smtClean="0"/>
              <a:t>“</a:t>
            </a:r>
            <a:r>
              <a:rPr lang="en-US" sz="2400" b="1" i="1" dirty="0" smtClean="0"/>
              <a:t>Unlike</a:t>
            </a:r>
            <a:r>
              <a:rPr lang="en-US" sz="2400" dirty="0" smtClean="0"/>
              <a:t> under common law, under the civil law system precedents take a back seat </a:t>
            </a:r>
            <a:r>
              <a:rPr lang="en-US" sz="2400" b="1" i="1" dirty="0" smtClean="0"/>
              <a:t>to interpretation of </a:t>
            </a:r>
            <a:r>
              <a:rPr lang="en-US" sz="2400" dirty="0" smtClean="0"/>
              <a:t>the written law.” </a:t>
            </a:r>
          </a:p>
          <a:p>
            <a:r>
              <a:rPr lang="en-US" sz="2400" b="1" i="1" dirty="0"/>
              <a:t>e</a:t>
            </a:r>
            <a:r>
              <a:rPr lang="en-US" sz="2400" b="1" i="1" dirty="0" smtClean="0"/>
              <a:t>x. “</a:t>
            </a:r>
            <a:r>
              <a:rPr lang="en-US" sz="2400" dirty="0" smtClean="0"/>
              <a:t>I much prefer </a:t>
            </a:r>
            <a:r>
              <a:rPr lang="en-US" sz="2400" dirty="0" err="1" smtClean="0"/>
              <a:t>sutlac</a:t>
            </a:r>
            <a:r>
              <a:rPr lang="en-US" sz="2400" dirty="0" smtClean="0"/>
              <a:t> – </a:t>
            </a:r>
            <a:r>
              <a:rPr lang="en-US" sz="2400" b="1" i="1" dirty="0" smtClean="0"/>
              <a:t>as opposed to </a:t>
            </a:r>
            <a:r>
              <a:rPr lang="en-US" sz="2400" dirty="0" err="1" smtClean="0"/>
              <a:t>gullac</a:t>
            </a:r>
            <a:r>
              <a:rPr lang="en-US" sz="2400" dirty="0" smtClean="0"/>
              <a:t>.” </a:t>
            </a:r>
            <a:endParaRPr lang="en-US" sz="2400" dirty="0"/>
          </a:p>
        </p:txBody>
      </p:sp>
      <p:sp>
        <p:nvSpPr>
          <p:cNvPr id="4" name="Right Brace 3"/>
          <p:cNvSpPr/>
          <p:nvPr/>
        </p:nvSpPr>
        <p:spPr>
          <a:xfrm>
            <a:off x="2971800" y="1219200"/>
            <a:ext cx="381000" cy="990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Language Notes: Prepositions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Merger and Consolidation</a:t>
            </a:r>
          </a:p>
          <a:p>
            <a:r>
              <a:rPr lang="en-US" sz="2400" dirty="0" smtClean="0"/>
              <a:t>In everyday English, merger is often taken to involve a “merger of equals” – two companies becoming one new company with a new name. (</a:t>
            </a:r>
            <a:r>
              <a:rPr lang="en-US" sz="2400" dirty="0" err="1" smtClean="0"/>
              <a:t>see:Wikipedia</a:t>
            </a:r>
            <a:r>
              <a:rPr lang="en-US" sz="2400" dirty="0"/>
              <a:t> </a:t>
            </a:r>
            <a:r>
              <a:rPr lang="en-US" sz="2400" dirty="0" smtClean="0"/>
              <a:t>“</a:t>
            </a:r>
            <a:r>
              <a:rPr lang="en-US" sz="2400" i="1" dirty="0" smtClean="0"/>
              <a:t>merger</a:t>
            </a:r>
            <a:r>
              <a:rPr lang="en-US" sz="2400" dirty="0" smtClean="0"/>
              <a:t>”) However, in legal English when this happens it is called a </a:t>
            </a:r>
            <a:r>
              <a:rPr lang="en-US" sz="2400" b="1" i="1" dirty="0" smtClean="0"/>
              <a:t>consolidation.  </a:t>
            </a:r>
          </a:p>
          <a:p>
            <a:endParaRPr lang="en-US" sz="2400" b="1" i="1" dirty="0"/>
          </a:p>
          <a:p>
            <a:r>
              <a:rPr lang="en-US" sz="2400" i="1" dirty="0" smtClean="0"/>
              <a:t>In legal English, a merger is often described as an “acquisition” or “takeover.” The difference is noted in the use of prepositions: </a:t>
            </a:r>
          </a:p>
          <a:p>
            <a:endParaRPr lang="en-US" sz="2400" i="1" dirty="0" smtClean="0"/>
          </a:p>
          <a:p>
            <a:r>
              <a:rPr lang="en-US" sz="2400" i="1" dirty="0" smtClean="0"/>
              <a:t>Everyday English: “a merger </a:t>
            </a:r>
            <a:r>
              <a:rPr lang="en-US" sz="2400" b="1" i="1" dirty="0" smtClean="0"/>
              <a:t>between</a:t>
            </a:r>
            <a:r>
              <a:rPr lang="en-US" sz="2400" i="1" dirty="0" smtClean="0"/>
              <a:t> x and y”; “a merger </a:t>
            </a:r>
            <a:r>
              <a:rPr lang="en-US" sz="2400" b="1" i="1" dirty="0" smtClean="0"/>
              <a:t>of</a:t>
            </a:r>
            <a:r>
              <a:rPr lang="en-US" sz="2400" i="1" dirty="0" smtClean="0"/>
              <a:t> x and y”</a:t>
            </a:r>
          </a:p>
          <a:p>
            <a:r>
              <a:rPr lang="en-US" sz="2400" i="1" dirty="0" smtClean="0"/>
              <a:t>Legal English: “a merger of x </a:t>
            </a:r>
            <a:r>
              <a:rPr lang="en-US" sz="2400" b="1" i="1" dirty="0" smtClean="0"/>
              <a:t>into</a:t>
            </a:r>
            <a:r>
              <a:rPr lang="en-US" sz="2400" i="1" dirty="0" smtClean="0"/>
              <a:t> y”; “x has merged </a:t>
            </a:r>
            <a:r>
              <a:rPr lang="en-US" sz="2400" b="1" i="1" dirty="0" smtClean="0"/>
              <a:t>into</a:t>
            </a:r>
            <a:r>
              <a:rPr lang="en-US" sz="2400" i="1" dirty="0" smtClean="0"/>
              <a:t> y”</a:t>
            </a:r>
            <a:endParaRPr lang="en-US" sz="2400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Key Terms 2: Pair Work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endParaRPr lang="en-US" sz="2400" dirty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r>
              <a:rPr lang="en-US" sz="2400" dirty="0" smtClean="0"/>
              <a:t>Use the prepositions to discuss the five vocabulary words and their opposites.  (10 min)</a:t>
            </a:r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Grammar: Noun Clauses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Clause</a:t>
            </a:r>
            <a:r>
              <a:rPr lang="en-US" sz="2400" dirty="0" smtClean="0"/>
              <a:t> construction is an important component of English. A clause is basically a group of words that contains a subject and a verb </a:t>
            </a:r>
            <a:r>
              <a:rPr lang="en-US" sz="2400" b="1" i="1" dirty="0" smtClean="0"/>
              <a:t>yet may or may not be a sentence</a:t>
            </a:r>
            <a:r>
              <a:rPr lang="en-US" sz="2400" dirty="0" smtClean="0"/>
              <a:t>. </a:t>
            </a:r>
          </a:p>
          <a:p>
            <a:r>
              <a:rPr lang="en-US" sz="2400" dirty="0" smtClean="0"/>
              <a:t>One important type of clause is a </a:t>
            </a:r>
            <a:r>
              <a:rPr lang="en-US" sz="2400" b="1" i="1" dirty="0" smtClean="0"/>
              <a:t>noun clause</a:t>
            </a:r>
            <a:r>
              <a:rPr lang="en-US" sz="2400" dirty="0" smtClean="0"/>
              <a:t>, which takes the place of a noun, and which will briefly be discussed here. </a:t>
            </a:r>
          </a:p>
          <a:p>
            <a:pPr>
              <a:buNone/>
            </a:pPr>
            <a:endParaRPr lang="en-US" sz="2400" dirty="0"/>
          </a:p>
          <a:p>
            <a:pPr>
              <a:buNone/>
            </a:pPr>
            <a:r>
              <a:rPr lang="en-US" sz="2400" i="1" dirty="0" smtClean="0"/>
              <a:t>Ex. “I don’t know the procedure.”  (subject= “I”; verb = “do know”; object = “the procedure”)</a:t>
            </a:r>
          </a:p>
          <a:p>
            <a:pPr>
              <a:buNone/>
            </a:pPr>
            <a:endParaRPr lang="en-US" sz="2400" i="1" dirty="0" smtClean="0"/>
          </a:p>
          <a:p>
            <a:pPr>
              <a:buNone/>
            </a:pPr>
            <a:r>
              <a:rPr lang="en-US" sz="2400" i="1" dirty="0" smtClean="0"/>
              <a:t>Ex. “I don’t know what to do.” (subject=“I”; verb=“do know”; object=“what to do”</a:t>
            </a:r>
          </a:p>
          <a:p>
            <a:pPr>
              <a:buNone/>
            </a:pPr>
            <a:endParaRPr lang="en-US" sz="2400" i="1" dirty="0" smtClean="0"/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Grammar: Noun Clauses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400" i="1" dirty="0" smtClean="0"/>
          </a:p>
          <a:p>
            <a:pPr>
              <a:buNone/>
            </a:pPr>
            <a:r>
              <a:rPr lang="en-US" sz="2400" i="1" dirty="0" smtClean="0"/>
              <a:t>Ex. “They are required by law to provide (the documents).”</a:t>
            </a:r>
          </a:p>
          <a:p>
            <a:pPr>
              <a:buNone/>
            </a:pPr>
            <a:r>
              <a:rPr lang="en-US" sz="2400" i="1" dirty="0" smtClean="0"/>
              <a:t>        They are required by law to provide (what was asked for).”</a:t>
            </a:r>
          </a:p>
          <a:p>
            <a:pPr>
              <a:buNone/>
            </a:pPr>
            <a:endParaRPr lang="en-US" sz="2400" i="1" dirty="0"/>
          </a:p>
          <a:p>
            <a:pPr>
              <a:buNone/>
            </a:pPr>
            <a:r>
              <a:rPr lang="en-US" sz="2400" i="1" dirty="0" smtClean="0"/>
              <a:t>Ex. “A lawyer must explain (the procedures).”</a:t>
            </a:r>
          </a:p>
          <a:p>
            <a:pPr>
              <a:buNone/>
            </a:pPr>
            <a:r>
              <a:rPr lang="en-US" sz="2400" i="1" dirty="0" smtClean="0"/>
              <a:t>	  “A lawyer must explain (what procedures are necessary).”</a:t>
            </a:r>
          </a:p>
          <a:p>
            <a:pPr>
              <a:buNone/>
            </a:pPr>
            <a:endParaRPr lang="en-US" sz="2400" i="1" dirty="0"/>
          </a:p>
          <a:p>
            <a:pPr>
              <a:buNone/>
            </a:pPr>
            <a:r>
              <a:rPr lang="en-US" sz="2400" i="1" dirty="0" smtClean="0"/>
              <a:t>Ex. “I don’t know (where he is going) or (when he will come back).”</a:t>
            </a:r>
          </a:p>
          <a:p>
            <a:pPr>
              <a:buNone/>
            </a:pPr>
            <a:endParaRPr lang="en-US" sz="2400" i="1" dirty="0" smtClean="0"/>
          </a:p>
          <a:p>
            <a:pPr>
              <a:buNone/>
            </a:pPr>
            <a:r>
              <a:rPr lang="en-US" sz="2400" i="1" dirty="0" smtClean="0"/>
              <a:t>Ex. “To be a judge, you must learn (how to listen).”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1022</Words>
  <Application>Microsoft Office PowerPoint</Application>
  <PresentationFormat>On-screen Show (4:3)</PresentationFormat>
  <Paragraphs>114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Unit 4: Company Law</vt:lpstr>
      <vt:lpstr>Reading 1: Intro to Changes in a Company</vt:lpstr>
      <vt:lpstr>Reading 1: Intro to Changes in a Company</vt:lpstr>
      <vt:lpstr>Reading 1: Intro to Changes in a Company</vt:lpstr>
      <vt:lpstr>Language Notes: Prepositions</vt:lpstr>
      <vt:lpstr>Language Notes: Prepositions</vt:lpstr>
      <vt:lpstr>Key Terms 2: Pair Work</vt:lpstr>
      <vt:lpstr>Grammar: Noun Clauses</vt:lpstr>
      <vt:lpstr>Grammar: Noun Clauses</vt:lpstr>
      <vt:lpstr>Language Notes: Vocabulary for Listening 1</vt:lpstr>
      <vt:lpstr>Listening 1: Explaining the legal aspects of an acquisition</vt:lpstr>
      <vt:lpstr>Text Analysis: Beginning a presentation</vt:lpstr>
      <vt:lpstr>Reading 2</vt:lpstr>
      <vt:lpstr>Listening 2: </vt:lpstr>
      <vt:lpstr>Reading 3: Meeting Minutes </vt:lpstr>
      <vt:lpstr>Language Use 2: Collocations</vt:lpstr>
      <vt:lpstr>Winding up the Lesson…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4: Company Law</dc:title>
  <dc:creator>rennaissance machine</dc:creator>
  <cp:lastModifiedBy>stejwhitman</cp:lastModifiedBy>
  <cp:revision>30</cp:revision>
  <dcterms:created xsi:type="dcterms:W3CDTF">2012-03-20T16:41:09Z</dcterms:created>
  <dcterms:modified xsi:type="dcterms:W3CDTF">2012-10-29T19:51:23Z</dcterms:modified>
</cp:coreProperties>
</file>